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11.jpg" ContentType="image/gif"/>
  <Override PartName="/ppt/media/image16.jpg" ContentType="image/jpg"/>
  <Override PartName="/ppt/media/image23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45.jpg" ContentType="image/jpg"/>
  <Override PartName="/ppt/media/image46.jpg" ContentType="image/jpg"/>
  <Override PartName="/ppt/media/image49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3" r:id="rId1"/>
  </p:sldMasterIdLst>
  <p:sldIdLst>
    <p:sldId id="256" r:id="rId2"/>
    <p:sldId id="295" r:id="rId3"/>
    <p:sldId id="257" r:id="rId4"/>
    <p:sldId id="258" r:id="rId5"/>
    <p:sldId id="259" r:id="rId6"/>
    <p:sldId id="260" r:id="rId7"/>
    <p:sldId id="296" r:id="rId8"/>
    <p:sldId id="261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6" r:id="rId3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095"/>
    <a:srgbClr val="105F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956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259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652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493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86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160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063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496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080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827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077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615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015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16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35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89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038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60600" y="2927998"/>
            <a:ext cx="6883400" cy="62629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CHANGES AROUND US</a:t>
            </a:r>
            <a:br>
              <a:rPr lang="en-US" b="1" dirty="0" smtClean="0">
                <a:latin typeface="Comic Sans MS" panose="030F0702030302020204" pitchFamily="66" charset="0"/>
              </a:rPr>
            </a:br>
            <a:endParaRPr lang="en-IN" b="1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140948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28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34822" y="63876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Class      : VI </a:t>
            </a:r>
            <a:r>
              <a:rPr lang="en-US" b="1" baseline="30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TH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SUBJECT : SCIENCE</a:t>
            </a:r>
            <a:endParaRPr lang="en-IN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1900" y="2341493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CHAPTER 6</a:t>
            </a:r>
            <a:endParaRPr lang="en-IN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1900" y="3679135"/>
            <a:ext cx="224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MODULE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</a:t>
            </a:r>
            <a:endParaRPr lang="en-IN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8" y="670647"/>
            <a:ext cx="2534970" cy="2539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68"/>
          <a:stretch/>
        </p:blipFill>
        <p:spPr>
          <a:xfrm>
            <a:off x="1143000" y="4757046"/>
            <a:ext cx="7747310" cy="20933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0"/>
            <a:ext cx="8433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Note:</a:t>
            </a:r>
            <a:r>
              <a:rPr lang="en-US" dirty="0" smtClean="0"/>
              <a:t> For better understanding, this </a:t>
            </a:r>
            <a:r>
              <a:rPr lang="en-US" dirty="0" err="1" smtClean="0"/>
              <a:t>ppt</a:t>
            </a:r>
            <a:r>
              <a:rPr lang="en-US" dirty="0" smtClean="0"/>
              <a:t> should be used synchronously with the audio file attached.</a:t>
            </a:r>
            <a:endParaRPr lang="en-I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371600" y="769435"/>
            <a:ext cx="7772400" cy="2215991"/>
          </a:xfrm>
        </p:spPr>
        <p:txBody>
          <a:bodyPr vert="horz" lIns="91440" tIns="45720" rIns="91440" bIns="45720" rtlCol="0">
            <a:noAutofit/>
          </a:bodyPr>
          <a:lstStyle/>
          <a:p>
            <a:pPr marL="12700" marR="15875" indent="0" algn="just">
              <a:spcBef>
                <a:spcPts val="25"/>
              </a:spcBef>
              <a:spcAft>
                <a:spcPts val="1200"/>
              </a:spcAft>
              <a:buNone/>
            </a:pPr>
            <a:r>
              <a:rPr lang="en-US" sz="2400" spc="-4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Changes which repeat themselves </a:t>
            </a:r>
            <a:r>
              <a:rPr lang="en-US" sz="2400" spc="-45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after a regular interval of time are  </a:t>
            </a:r>
            <a:r>
              <a:rPr lang="en-US" sz="2400" spc="-4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called periodic changes. </a:t>
            </a:r>
            <a:r>
              <a:rPr lang="en-US" sz="2400" b="1" spc="-4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Day and night, phases of the moon, change in </a:t>
            </a:r>
            <a:r>
              <a:rPr lang="en-US" sz="2400" b="1" spc="-45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seasons</a:t>
            </a:r>
            <a:r>
              <a:rPr lang="en-US" sz="2400" b="1" spc="-4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spc="-45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etc</a:t>
            </a:r>
            <a:r>
              <a:rPr lang="en-US" sz="2400" spc="-45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spc="-4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are the examples of periodic changes.</a:t>
            </a:r>
          </a:p>
          <a:p>
            <a:pPr marL="12700" marR="15875" indent="0" algn="just">
              <a:spcBef>
                <a:spcPts val="25"/>
              </a:spcBef>
              <a:spcAft>
                <a:spcPts val="1200"/>
              </a:spcAft>
              <a:buNone/>
            </a:pPr>
            <a:endParaRPr lang="en-IN" sz="2400" spc="-45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9400" y="128679"/>
            <a:ext cx="3962400" cy="6463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/>
          <a:p>
            <a:pPr defTabSz="457200">
              <a:spcBef>
                <a:spcPct val="0"/>
              </a:spcBef>
            </a:pPr>
            <a:r>
              <a:rPr lang="en-US" sz="3600" dirty="0">
                <a:solidFill>
                  <a:srgbClr val="137095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Periodic Changes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2694536"/>
            <a:ext cx="2590800" cy="3630064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2971801" y="2670374"/>
            <a:ext cx="2971798" cy="3654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477" y="2748091"/>
            <a:ext cx="2943923" cy="357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3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447800" y="304800"/>
            <a:ext cx="7543800" cy="1969770"/>
          </a:xfrm>
        </p:spPr>
        <p:txBody>
          <a:bodyPr>
            <a:noAutofit/>
          </a:bodyPr>
          <a:lstStyle/>
          <a:p>
            <a:pPr marL="0" marR="5080" indent="0" algn="ctr">
              <a:buNone/>
              <a:tabLst>
                <a:tab pos="187960" algn="l"/>
              </a:tabLst>
            </a:pPr>
            <a:r>
              <a:rPr lang="en-US" sz="2800" b="1" spc="-5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Non-periodic</a:t>
            </a:r>
            <a:r>
              <a:rPr lang="en-US" sz="2800" b="1" spc="-3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800" b="1" spc="-1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Changes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marR="5080" indent="0" algn="just">
              <a:lnSpc>
                <a:spcPct val="100000"/>
              </a:lnSpc>
              <a:buNone/>
              <a:tabLst>
                <a:tab pos="187960" algn="l"/>
              </a:tabLst>
            </a:pPr>
            <a:r>
              <a:rPr lang="en-US" sz="2600" spc="-1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Changes </a:t>
            </a:r>
            <a:r>
              <a:rPr lang="en-US" sz="2600" spc="-5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which do not </a:t>
            </a:r>
            <a:r>
              <a:rPr lang="en-US" sz="2600" spc="-5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occur on </a:t>
            </a:r>
            <a:r>
              <a:rPr lang="en-US" sz="2600" spc="-1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regular intervals </a:t>
            </a:r>
            <a:r>
              <a:rPr lang="en-US" sz="2600" spc="-5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of time </a:t>
            </a:r>
            <a:r>
              <a:rPr lang="en-US" sz="2600" spc="-2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are </a:t>
            </a:r>
            <a:r>
              <a:rPr lang="en-US" sz="2600" spc="-5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called  non-periodic changes. </a:t>
            </a:r>
            <a:r>
              <a:rPr lang="en-US" sz="2600" spc="-15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 example </a:t>
            </a:r>
            <a:r>
              <a:rPr lang="en-US" sz="2600" b="1" spc="-1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eruption 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of </a:t>
            </a:r>
            <a:r>
              <a:rPr lang="en-US" sz="2600" b="1" spc="-5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volcanoes,  </a:t>
            </a:r>
            <a:r>
              <a:rPr lang="en-US" sz="2600" b="1" spc="-1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earthquakes, </a:t>
            </a:r>
            <a:r>
              <a:rPr lang="en-US" sz="2600" b="1" spc="-15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forest </a:t>
            </a:r>
            <a:r>
              <a:rPr lang="en-US" sz="2600" b="1" spc="-1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fire </a:t>
            </a:r>
            <a:r>
              <a:rPr lang="en-US" sz="2600" spc="-1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etc</a:t>
            </a:r>
            <a:r>
              <a:rPr lang="en-US" sz="2600" spc="-1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en-US" sz="2600" spc="-15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are </a:t>
            </a:r>
            <a:r>
              <a:rPr lang="en-US" sz="2600" spc="-5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non-periodic</a:t>
            </a:r>
            <a:r>
              <a:rPr lang="en-US" sz="2600" spc="45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600" spc="-5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changes.</a:t>
            </a:r>
            <a:endParaRPr lang="en-US" sz="26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IN" sz="28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123909"/>
            <a:ext cx="2969009" cy="3353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494" y="3123908"/>
            <a:ext cx="2969009" cy="3353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859" y="3123907"/>
            <a:ext cx="2664183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6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" y="1524000"/>
            <a:ext cx="9144000" cy="533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7797800" cy="89281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137095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are reversible and irreversible changes?</a:t>
            </a:r>
            <a:endParaRPr lang="en-IN" dirty="0">
              <a:solidFill>
                <a:srgbClr val="137095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39624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/>
              <a:t>ACTIVITY</a:t>
            </a:r>
            <a:endParaRPr lang="en-IN" sz="4000" b="1" i="1" dirty="0"/>
          </a:p>
        </p:txBody>
      </p:sp>
    </p:spTree>
    <p:extLst>
      <p:ext uri="{BB962C8B-B14F-4D97-AF65-F5344CB8AC3E}">
        <p14:creationId xmlns:p14="http://schemas.microsoft.com/office/powerpoint/2010/main" val="28829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975" y="232317"/>
            <a:ext cx="7416800" cy="13542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137095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BLOWING OF A BALLOON</a:t>
            </a:r>
            <a:endParaRPr lang="en-IN" dirty="0">
              <a:solidFill>
                <a:srgbClr val="137095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68142"/>
            <a:ext cx="7712074" cy="39941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5028" y="1404744"/>
            <a:ext cx="3849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2576" y="1592110"/>
            <a:ext cx="2634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Activity 1</a:t>
            </a:r>
            <a:endParaRPr lang="en-IN" sz="36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0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03797"/>
            <a:ext cx="6934200" cy="98488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137095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FOLDING A PAPER TO MAKE TOY AEROPLANE 	</a:t>
            </a:r>
            <a:endParaRPr lang="en-IN" dirty="0">
              <a:solidFill>
                <a:srgbClr val="137095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126166"/>
            <a:ext cx="5431651" cy="26959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2576" y="1352843"/>
            <a:ext cx="2634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Activity 2</a:t>
            </a:r>
            <a:endParaRPr lang="en-IN" sz="36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67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050" y="228600"/>
            <a:ext cx="8026400" cy="861774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ROLLING A ROTI FROM A BALL OF DOUGH</a:t>
            </a:r>
            <a:br>
              <a:rPr lang="en-US" sz="2800" dirty="0" smtClean="0">
                <a:latin typeface="Comic Sans MS" panose="030F0702030302020204" pitchFamily="66" charset="0"/>
              </a:rPr>
            </a:br>
            <a:r>
              <a:rPr lang="en-US" sz="2800" dirty="0">
                <a:latin typeface="Comic Sans MS" panose="030F0702030302020204" pitchFamily="66" charset="0"/>
              </a:rPr>
              <a:t>	</a:t>
            </a:r>
            <a:r>
              <a:rPr lang="en-US" sz="2800" dirty="0" smtClean="0">
                <a:latin typeface="Comic Sans MS" panose="030F0702030302020204" pitchFamily="66" charset="0"/>
              </a:rPr>
              <a:t>		</a:t>
            </a:r>
            <a:endParaRPr lang="en-IN" sz="28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62262"/>
            <a:ext cx="4844724" cy="3799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1450098"/>
            <a:ext cx="2634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Activity 3</a:t>
            </a:r>
            <a:endParaRPr lang="en-IN" sz="36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42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152400"/>
            <a:ext cx="4492625" cy="49244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137095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NOW ANSWER</a:t>
            </a:r>
            <a:endParaRPr lang="en-IN" dirty="0">
              <a:solidFill>
                <a:srgbClr val="137095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255586" y="793582"/>
            <a:ext cx="7816715" cy="2497094"/>
          </a:xfrm>
        </p:spPr>
        <p:txBody>
          <a:bodyPr>
            <a:noAutofit/>
          </a:bodyPr>
          <a:lstStyle/>
          <a:p>
            <a:pPr marL="355600" marR="15875" indent="-342900" algn="just">
              <a:spcBef>
                <a:spcPts val="25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spc="-4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Was</a:t>
            </a:r>
            <a:r>
              <a:rPr lang="en-US" sz="2400" spc="-14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spc="-1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</a:t>
            </a:r>
            <a:r>
              <a:rPr lang="en-US" sz="2400" spc="-14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spc="-2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possible</a:t>
            </a:r>
            <a:r>
              <a:rPr lang="en-US" sz="2400" spc="-14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spc="-1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</a:t>
            </a:r>
            <a:r>
              <a:rPr lang="en-US" sz="2400" spc="-14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spc="-2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get</a:t>
            </a:r>
            <a:r>
              <a:rPr lang="en-US" sz="2400" spc="-14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spc="-2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</a:t>
            </a:r>
            <a:r>
              <a:rPr lang="en-US" sz="2400" spc="-14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spc="-2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balloon</a:t>
            </a:r>
            <a:r>
              <a:rPr lang="en-US" sz="2400" spc="-14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spc="-2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back 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 its original shape and</a:t>
            </a:r>
            <a:r>
              <a:rPr lang="en-US" sz="2400" spc="-3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size?</a:t>
            </a:r>
          </a:p>
          <a:p>
            <a:pPr marL="355600" marR="15875" indent="-342900" algn="just">
              <a:spcBef>
                <a:spcPts val="25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spc="-25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Was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 size of the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paper</a:t>
            </a:r>
            <a:r>
              <a:rPr lang="en-US" sz="2400" spc="215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same</a:t>
            </a:r>
            <a:r>
              <a:rPr lang="en-US" sz="2400" spc="15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as  before and after making an</a:t>
            </a:r>
            <a:r>
              <a:rPr lang="en-US" sz="2400" spc="-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aeroplane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355600" marR="13335" indent="-342900" algn="just">
              <a:spcBef>
                <a:spcPts val="55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spc="-3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Was</a:t>
            </a:r>
            <a:r>
              <a:rPr lang="en-US" sz="2400" spc="-11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spc="-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</a:t>
            </a:r>
            <a:r>
              <a:rPr lang="en-US" sz="2400" spc="-10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spc="-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possible</a:t>
            </a:r>
            <a:r>
              <a:rPr lang="en-US" sz="2400" spc="-10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spc="-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</a:t>
            </a:r>
            <a:r>
              <a:rPr lang="en-US" sz="2400" spc="-11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spc="-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get</a:t>
            </a:r>
            <a:r>
              <a:rPr lang="en-US" sz="2400" spc="-10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spc="-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back</a:t>
            </a:r>
            <a:r>
              <a:rPr lang="en-US" sz="2400" spc="-10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spc="-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</a:t>
            </a:r>
            <a:r>
              <a:rPr lang="en-US" sz="2400" spc="-11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spc="-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ball</a:t>
            </a:r>
            <a:r>
              <a:rPr lang="en-US" sz="2400" spc="-10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spc="-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of  dough</a:t>
            </a:r>
            <a:r>
              <a:rPr lang="en-US" sz="2400" spc="12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spc="-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again</a:t>
            </a:r>
            <a:r>
              <a:rPr lang="en-US" sz="2400" spc="-5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</a:p>
          <a:p>
            <a:pPr marL="355600" marR="13335" indent="-342900" algn="just">
              <a:lnSpc>
                <a:spcPts val="1610"/>
              </a:lnSpc>
              <a:spcBef>
                <a:spcPts val="55"/>
              </a:spcBef>
              <a:buFont typeface="Wingdings" panose="05000000000000000000" pitchFamily="2" charset="2"/>
              <a:buChar char="Ø"/>
            </a:pPr>
            <a:endParaRPr lang="en-US" sz="2400" spc="-5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355600" marR="13335" algn="just">
              <a:lnSpc>
                <a:spcPts val="1610"/>
              </a:lnSpc>
              <a:spcBef>
                <a:spcPts val="55"/>
              </a:spcBef>
              <a:buFont typeface="Wingdings" panose="05000000000000000000" pitchFamily="2" charset="2"/>
              <a:buChar char="Ø"/>
            </a:pPr>
            <a:endParaRPr lang="en-US" sz="2400" spc="-5" dirty="0" smtClean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355600" marR="13335" algn="just">
              <a:lnSpc>
                <a:spcPts val="1610"/>
              </a:lnSpc>
              <a:spcBef>
                <a:spcPts val="55"/>
              </a:spcBef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3086" y="3290676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 smtClean="0"/>
              <a:t>YES</a:t>
            </a:r>
            <a:endParaRPr lang="en-IN" sz="6000" b="1" i="1" dirty="0"/>
          </a:p>
        </p:txBody>
      </p:sp>
      <p:sp>
        <p:nvSpPr>
          <p:cNvPr id="5" name="Oval Callout 4"/>
          <p:cNvSpPr/>
          <p:nvPr/>
        </p:nvSpPr>
        <p:spPr>
          <a:xfrm>
            <a:off x="3314700" y="3057743"/>
            <a:ext cx="3124200" cy="1524000"/>
          </a:xfrm>
          <a:prstGeom prst="wedgeEllipseCallout">
            <a:avLst>
              <a:gd name="adj1" fmla="val -35781"/>
              <a:gd name="adj2" fmla="val 9803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0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90908" y="376297"/>
            <a:ext cx="7558668" cy="98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It means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that the changes occurring</a:t>
            </a:r>
            <a:r>
              <a:rPr lang="en-US" sz="2800" spc="-1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in  </a:t>
            </a:r>
            <a:r>
              <a:rPr lang="en-US" sz="2800" spc="-1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these</a:t>
            </a:r>
            <a:r>
              <a:rPr lang="en-US" sz="2800" spc="-12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 </a:t>
            </a:r>
            <a:r>
              <a:rPr lang="en-US" sz="2800" spc="-1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activities</a:t>
            </a:r>
            <a:r>
              <a:rPr lang="en-US" sz="2800" spc="-12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 </a:t>
            </a:r>
            <a:r>
              <a:rPr lang="en-US" sz="2800" spc="-10" dirty="0">
                <a:solidFill>
                  <a:srgbClr val="FF0000"/>
                </a:solidFill>
                <a:latin typeface="Comic Sans MS" panose="030F0702030302020204" pitchFamily="66" charset="0"/>
                <a:cs typeface="Bookman Uralic"/>
              </a:rPr>
              <a:t>can</a:t>
            </a:r>
            <a:r>
              <a:rPr lang="en-US" sz="2800" spc="-120" dirty="0">
                <a:solidFill>
                  <a:srgbClr val="FF0000"/>
                </a:solidFill>
                <a:latin typeface="Comic Sans MS" panose="030F0702030302020204" pitchFamily="66" charset="0"/>
                <a:cs typeface="Bookman Uralic"/>
              </a:rPr>
              <a:t> </a:t>
            </a:r>
            <a:r>
              <a:rPr lang="en-US" sz="2800" spc="-5" dirty="0">
                <a:solidFill>
                  <a:srgbClr val="FF0000"/>
                </a:solidFill>
                <a:latin typeface="Comic Sans MS" panose="030F0702030302020204" pitchFamily="66" charset="0"/>
                <a:cs typeface="Bookman Uralic"/>
              </a:rPr>
              <a:t>be</a:t>
            </a:r>
            <a:r>
              <a:rPr lang="en-US" sz="2800" spc="-125" dirty="0">
                <a:solidFill>
                  <a:srgbClr val="FF0000"/>
                </a:solidFill>
                <a:latin typeface="Comic Sans MS" panose="030F0702030302020204" pitchFamily="66" charset="0"/>
                <a:cs typeface="Bookman Uralic"/>
              </a:rPr>
              <a:t> </a:t>
            </a:r>
            <a:r>
              <a:rPr lang="en-US" sz="2800" spc="-10" dirty="0">
                <a:solidFill>
                  <a:srgbClr val="FF0000"/>
                </a:solidFill>
                <a:latin typeface="Comic Sans MS" panose="030F0702030302020204" pitchFamily="66" charset="0"/>
                <a:cs typeface="Bookman Uralic"/>
              </a:rPr>
              <a:t>reversed</a:t>
            </a:r>
            <a:r>
              <a:rPr lang="en-US" sz="2800" spc="-1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.</a:t>
            </a:r>
            <a:endParaRPr lang="en-IN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1706314"/>
            <a:ext cx="4038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A reversible change is a change </a:t>
            </a:r>
          </a:p>
          <a:p>
            <a:r>
              <a:rPr lang="en-IN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In which we can get back the original substances we started the reaction with.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645697"/>
            <a:ext cx="3810000" cy="27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2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389963" y="381000"/>
            <a:ext cx="7712075" cy="9848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Now, let  us repeat the same activities with  a difference.</a:t>
            </a:r>
            <a:endParaRPr lang="en-IN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cs typeface="Bookman Ural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676399"/>
            <a:ext cx="8001000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7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360226" y="228600"/>
            <a:ext cx="7712075" cy="14773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Blow the balloon to its full size and  tie its mouth with a string tightly. Prick  it with the pointed tip of your pencil.  Oops! It burst.</a:t>
            </a:r>
            <a:endParaRPr lang="en-IN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cs typeface="Bookman Ural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1219200"/>
            <a:ext cx="6858000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42" y="1705928"/>
            <a:ext cx="4572000" cy="26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0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56125" y="384006"/>
            <a:ext cx="5892800" cy="81660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37095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Lets have FUN!</a:t>
            </a:r>
            <a:r>
              <a:rPr lang="en-US" dirty="0" smtClean="0">
                <a:solidFill>
                  <a:srgbClr val="105F7E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105F7E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endParaRPr lang="en-IN" dirty="0">
              <a:solidFill>
                <a:srgbClr val="105F7E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2444" y="1219200"/>
            <a:ext cx="838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Imagine; what if you get some magical powers to change things around you. What are the things you would want to change?</a:t>
            </a:r>
            <a:endParaRPr lang="en-IN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62" y="3124200"/>
            <a:ext cx="2667000" cy="22863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6" b="1"/>
          <a:stretch/>
        </p:blipFill>
        <p:spPr>
          <a:xfrm>
            <a:off x="1219200" y="4724400"/>
            <a:ext cx="78297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360226" y="457199"/>
            <a:ext cx="7712075" cy="44958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Take the same piece of paper, which you  used in Activity 2. Draw an aeroplane  on it and cut along its outline.</a:t>
            </a:r>
          </a:p>
          <a:p>
            <a:pPr marL="0" indent="0">
              <a:buNone/>
            </a:pPr>
            <a:endParaRPr lang="en-IN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cs typeface="Bookman Ural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57400"/>
            <a:ext cx="34290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25" y="2057400"/>
            <a:ext cx="3745175" cy="289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3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301400" y="457200"/>
            <a:ext cx="7712075" cy="9848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Roll out a roti from the ball of dough  again and bake it</a:t>
            </a:r>
            <a:endParaRPr lang="en-IN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cs typeface="Bookman Ural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275" y="1709853"/>
            <a:ext cx="3810000" cy="32114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00560"/>
            <a:ext cx="3657600" cy="3220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3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152400"/>
            <a:ext cx="5486400" cy="49244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137095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NOW ANSWER AGAIN</a:t>
            </a:r>
            <a:endParaRPr lang="en-IN" dirty="0">
              <a:solidFill>
                <a:srgbClr val="137095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272313" y="779506"/>
            <a:ext cx="7833442" cy="249709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Was it possible to get the balloon back  to its original shape and size?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Was the size of the paper same as  before and after making an aeroplane 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Was it possible to get back the ball of  dough again?</a:t>
            </a:r>
          </a:p>
          <a:p>
            <a:pPr marL="0" indent="0">
              <a:buNone/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cs typeface="Bookman Uralic"/>
            </a:endParaRPr>
          </a:p>
          <a:p>
            <a:pPr marL="0" indent="0">
              <a:buNone/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cs typeface="Bookman Uralic"/>
            </a:endParaRPr>
          </a:p>
          <a:p>
            <a:pPr marL="0" indent="0">
              <a:buNone/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cs typeface="Bookman Ural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3177" y="3644138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 smtClean="0"/>
              <a:t>NO !</a:t>
            </a:r>
            <a:endParaRPr lang="en-IN" sz="6000" b="1" i="1" dirty="0"/>
          </a:p>
        </p:txBody>
      </p:sp>
      <p:sp>
        <p:nvSpPr>
          <p:cNvPr id="6" name="Oval Callout 5"/>
          <p:cNvSpPr/>
          <p:nvPr/>
        </p:nvSpPr>
        <p:spPr>
          <a:xfrm>
            <a:off x="2590800" y="3124200"/>
            <a:ext cx="3048000" cy="1981200"/>
          </a:xfrm>
          <a:prstGeom prst="wedgeEllipseCallout">
            <a:avLst>
              <a:gd name="adj1" fmla="val 66973"/>
              <a:gd name="adj2" fmla="val 608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6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600200" y="228600"/>
            <a:ext cx="7712075" cy="9848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It means that the changes occurring in  these activities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Bookman Uralic"/>
              </a:rPr>
              <a:t>cannot be reversed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.</a:t>
            </a:r>
            <a:endParaRPr lang="en-IN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cs typeface="Bookman Ural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2544" b="26072"/>
          <a:stretch/>
        </p:blipFill>
        <p:spPr>
          <a:xfrm>
            <a:off x="5129560" y="1524000"/>
            <a:ext cx="3562815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1785372"/>
            <a:ext cx="4038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An irreversible </a:t>
            </a:r>
            <a:r>
              <a:rPr lang="en-IN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change is a change </a:t>
            </a:r>
          </a:p>
          <a:p>
            <a:r>
              <a:rPr lang="en-IN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In which we </a:t>
            </a:r>
            <a:r>
              <a:rPr lang="en-IN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cannot </a:t>
            </a:r>
            <a:r>
              <a:rPr lang="en-IN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rPr>
              <a:t>get back the original substances we started the reaction with. </a:t>
            </a:r>
          </a:p>
        </p:txBody>
      </p:sp>
    </p:spTree>
    <p:extLst>
      <p:ext uri="{BB962C8B-B14F-4D97-AF65-F5344CB8AC3E}">
        <p14:creationId xmlns:p14="http://schemas.microsoft.com/office/powerpoint/2010/main" val="212093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1" y="304689"/>
            <a:ext cx="7620000" cy="95833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137095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DIFFERENCE BETWEEN REVERSIBLE &amp; </a:t>
            </a:r>
            <a:r>
              <a:rPr lang="en-US" dirty="0" smtClean="0">
                <a:solidFill>
                  <a:srgbClr val="137095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IRREVERSIBLE </a:t>
            </a:r>
            <a:r>
              <a:rPr lang="en-US" dirty="0">
                <a:solidFill>
                  <a:srgbClr val="137095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CHANGES</a:t>
            </a:r>
            <a:endParaRPr lang="en-IN" dirty="0">
              <a:solidFill>
                <a:srgbClr val="137095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4485731"/>
              </p:ext>
            </p:extLst>
          </p:nvPr>
        </p:nvGraphicFramePr>
        <p:xfrm>
          <a:off x="990600" y="1524000"/>
          <a:ext cx="7772400" cy="4053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1429675275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1445196953"/>
                    </a:ext>
                  </a:extLst>
                </a:gridCol>
              </a:tblGrid>
              <a:tr h="395496">
                <a:tc>
                  <a:txBody>
                    <a:bodyPr/>
                    <a:lstStyle/>
                    <a:p>
                      <a:r>
                        <a:rPr lang="en-US" dirty="0" smtClean="0"/>
                        <a:t>Reversible changes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Irreversible changes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27903"/>
                  </a:ext>
                </a:extLst>
              </a:tr>
              <a:tr h="692119">
                <a:tc>
                  <a:txBody>
                    <a:bodyPr/>
                    <a:lstStyle/>
                    <a:p>
                      <a:r>
                        <a:rPr lang="en-US" dirty="0" smtClean="0"/>
                        <a:t>It</a:t>
                      </a:r>
                      <a:r>
                        <a:rPr lang="en-US" baseline="0" dirty="0" smtClean="0"/>
                        <a:t> can happen backward.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It cannot happen backward.</a:t>
                      </a:r>
                    </a:p>
                    <a:p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230500"/>
                  </a:ext>
                </a:extLst>
              </a:tr>
              <a:tr h="988741">
                <a:tc>
                  <a:txBody>
                    <a:bodyPr/>
                    <a:lstStyle/>
                    <a:p>
                      <a:r>
                        <a:rPr lang="en-US" dirty="0" smtClean="0"/>
                        <a:t>We</a:t>
                      </a:r>
                      <a:r>
                        <a:rPr lang="en-US" baseline="0" dirty="0" smtClean="0"/>
                        <a:t> can get back the original substance.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We</a:t>
                      </a:r>
                      <a:r>
                        <a:rPr lang="en-US" baseline="0" dirty="0" smtClean="0"/>
                        <a:t> cannot get back the original substance.</a:t>
                      </a:r>
                      <a:endParaRPr lang="en-IN" dirty="0" smtClean="0"/>
                    </a:p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00027"/>
                  </a:ext>
                </a:extLst>
              </a:tr>
              <a:tr h="692119"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new substance is formed.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New</a:t>
                      </a:r>
                      <a:r>
                        <a:rPr lang="en-US" baseline="0" dirty="0" smtClean="0"/>
                        <a:t> substance may be formed.</a:t>
                      </a:r>
                    </a:p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176578"/>
                  </a:ext>
                </a:extLst>
              </a:tr>
              <a:tr h="12853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Condensation</a:t>
                      </a:r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steam ,</a:t>
                      </a: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melting</a:t>
                      </a:r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ice, rolling a roti </a:t>
                      </a: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etc.</a:t>
                      </a:r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</a:t>
                      </a:r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flower</a:t>
                      </a: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burning of fuel, spoiling of food</a:t>
                      </a:r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etc.</a:t>
                      </a:r>
                      <a:endParaRPr lang="en-IN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586321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949787"/>
            <a:ext cx="7827942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246293" y="76000"/>
            <a:ext cx="3823878" cy="4313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10200" y="1219200"/>
            <a:ext cx="2644141" cy="18883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defTabSz="457200">
              <a:spcBef>
                <a:spcPct val="0"/>
              </a:spcBef>
              <a:buNone/>
              <a:defRPr sz="3600">
                <a:solidFill>
                  <a:srgbClr val="137095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dirty="0"/>
              <a:t>Boiling  of   water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10200" y="3555180"/>
            <a:ext cx="3286760" cy="1397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8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dirty="0"/>
              <a:t>Answer:  </a:t>
            </a:r>
            <a:r>
              <a:rPr lang="en-US" dirty="0"/>
              <a:t>Reversible</a:t>
            </a:r>
            <a:r>
              <a:rPr dirty="0"/>
              <a:t> Change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4279900" y="457200"/>
            <a:ext cx="4178300" cy="457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24000" y="1120279"/>
            <a:ext cx="2328489" cy="18883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n-US"/>
            </a:defPPr>
            <a:lvl1pPr defTabSz="457200">
              <a:spcBef>
                <a:spcPct val="0"/>
              </a:spcBef>
              <a:buNone/>
              <a:defRPr sz="3600">
                <a:solidFill>
                  <a:srgbClr val="137095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dirty="0"/>
              <a:t>Baking  of   pastries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24000" y="3619654"/>
            <a:ext cx="2956561" cy="1396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8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dirty="0"/>
              <a:t>Answer:  </a:t>
            </a:r>
            <a:r>
              <a:rPr lang="en-US" dirty="0"/>
              <a:t>Irreversible</a:t>
            </a:r>
            <a:r>
              <a:rPr dirty="0"/>
              <a:t> Change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268596" y="381000"/>
            <a:ext cx="4114800" cy="4042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10200" y="1143000"/>
            <a:ext cx="2349500" cy="18889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n-US"/>
            </a:defPPr>
            <a:lvl1pPr defTabSz="457200">
              <a:spcBef>
                <a:spcPct val="0"/>
              </a:spcBef>
              <a:buNone/>
              <a:defRPr sz="3600">
                <a:solidFill>
                  <a:srgbClr val="137095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dirty="0"/>
              <a:t>Sawing  of   </a:t>
            </a:r>
            <a:r>
              <a:rPr lang="en-US" dirty="0"/>
              <a:t>wood</a:t>
            </a:r>
            <a:endParaRPr dirty="0"/>
          </a:p>
        </p:txBody>
      </p:sp>
      <p:sp>
        <p:nvSpPr>
          <p:cNvPr id="6" name="object 4"/>
          <p:cNvSpPr txBox="1"/>
          <p:nvPr/>
        </p:nvSpPr>
        <p:spPr>
          <a:xfrm>
            <a:off x="5481031" y="3429000"/>
            <a:ext cx="3591270" cy="1397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8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dirty="0" smtClean="0"/>
              <a:t>Answer:</a:t>
            </a:r>
            <a:r>
              <a:rPr lang="en-US" dirty="0" smtClean="0"/>
              <a:t> Irreversible </a:t>
            </a:r>
            <a:r>
              <a:rPr dirty="0"/>
              <a:t>Change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4572000" y="317500"/>
            <a:ext cx="3886200" cy="4940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32889" y="1066800"/>
            <a:ext cx="2425010" cy="18889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n-US"/>
            </a:defPPr>
            <a:lvl1pPr defTabSz="457200">
              <a:spcBef>
                <a:spcPct val="0"/>
              </a:spcBef>
              <a:buNone/>
              <a:defRPr sz="3600">
                <a:solidFill>
                  <a:srgbClr val="137095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dirty="0"/>
              <a:t>Curling  of</a:t>
            </a:r>
          </a:p>
          <a:p>
            <a:r>
              <a:rPr dirty="0"/>
              <a:t>hair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47757" y="3393444"/>
            <a:ext cx="2837181" cy="1397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8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dirty="0"/>
              <a:t>Answer: </a:t>
            </a:r>
            <a:r>
              <a:rPr lang="en-US" dirty="0"/>
              <a:t>Reversible</a:t>
            </a:r>
            <a:r>
              <a:rPr dirty="0"/>
              <a:t>  Change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2576" y="152400"/>
            <a:ext cx="3810000" cy="426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34000" y="914400"/>
            <a:ext cx="2663191" cy="18876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n-US"/>
            </a:defPPr>
            <a:lvl1pPr defTabSz="457200">
              <a:spcBef>
                <a:spcPct val="0"/>
              </a:spcBef>
              <a:buNone/>
              <a:defRPr sz="3600">
                <a:solidFill>
                  <a:srgbClr val="137095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dirty="0"/>
              <a:t>Spoiling  of</a:t>
            </a:r>
          </a:p>
          <a:p>
            <a:r>
              <a:rPr dirty="0"/>
              <a:t>food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  <p:sp>
        <p:nvSpPr>
          <p:cNvPr id="6" name="object 4"/>
          <p:cNvSpPr txBox="1"/>
          <p:nvPr/>
        </p:nvSpPr>
        <p:spPr>
          <a:xfrm>
            <a:off x="5481030" y="3429000"/>
            <a:ext cx="3591271" cy="1397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8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dirty="0"/>
              <a:t>Answer: </a:t>
            </a:r>
            <a:r>
              <a:rPr lang="en-US" dirty="0" smtClean="0"/>
              <a:t>Irreversible </a:t>
            </a:r>
            <a:r>
              <a:rPr dirty="0"/>
              <a:t>Change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88" y="3298902"/>
            <a:ext cx="4292291" cy="3539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1512682"/>
            <a:ext cx="4114799" cy="1797371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534669" y="2434590"/>
            <a:ext cx="208279" cy="245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50" spc="-10" dirty="0">
                <a:latin typeface="UnDotum"/>
                <a:cs typeface="UnDotum"/>
              </a:rPr>
              <a:t></a:t>
            </a:r>
            <a:endParaRPr sz="1450">
              <a:latin typeface="UnDotum"/>
              <a:cs typeface="UnDotum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95600" y="278039"/>
            <a:ext cx="5778901" cy="98488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137095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These are some of the things you would like </a:t>
            </a:r>
            <a:r>
              <a:rPr lang="en-US" dirty="0" smtClean="0">
                <a:solidFill>
                  <a:srgbClr val="137095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 change</a:t>
            </a:r>
            <a:endParaRPr lang="en-IN" dirty="0">
              <a:solidFill>
                <a:srgbClr val="137095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18585"/>
            <a:ext cx="3371850" cy="3467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810000"/>
            <a:ext cx="2887111" cy="35010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12681"/>
            <a:ext cx="3411453" cy="1797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" y="3589765"/>
            <a:ext cx="2868403" cy="3092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57960" y="1143000"/>
            <a:ext cx="2646680" cy="12727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n-US"/>
            </a:defPPr>
            <a:lvl1pPr defTabSz="457200">
              <a:spcBef>
                <a:spcPct val="0"/>
              </a:spcBef>
              <a:buNone/>
              <a:defRPr sz="3600">
                <a:solidFill>
                  <a:srgbClr val="137095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Knitt</a:t>
            </a:r>
            <a:r>
              <a:rPr dirty="0"/>
              <a:t>ing  of      </a:t>
            </a:r>
            <a:r>
              <a:rPr lang="en-US" dirty="0"/>
              <a:t>sweater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1447800" y="3429000"/>
            <a:ext cx="2894331" cy="1396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8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dirty="0"/>
              <a:t>Answer: </a:t>
            </a:r>
            <a:r>
              <a:rPr lang="en-US" dirty="0"/>
              <a:t>Reversible </a:t>
            </a:r>
            <a:r>
              <a:rPr dirty="0"/>
              <a:t>Change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04800"/>
            <a:ext cx="4826000" cy="464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481030" y="914400"/>
            <a:ext cx="2420621" cy="182678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n-US"/>
            </a:defPPr>
            <a:lvl1pPr defTabSz="457200">
              <a:spcBef>
                <a:spcPct val="0"/>
              </a:spcBef>
              <a:buNone/>
              <a:defRPr sz="3600">
                <a:solidFill>
                  <a:srgbClr val="137095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craftwork</a:t>
            </a:r>
            <a:r>
              <a:rPr dirty="0"/>
              <a:t>  of </a:t>
            </a:r>
            <a:r>
              <a:rPr dirty="0" smtClean="0"/>
              <a:t>paper</a:t>
            </a:r>
            <a:r>
              <a:rPr lang="en-US" dirty="0" smtClean="0"/>
              <a:t> </a:t>
            </a:r>
            <a:r>
              <a:rPr lang="en-US" dirty="0"/>
              <a:t>folding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5481031" y="3429000"/>
            <a:ext cx="3358170" cy="1397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8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dirty="0"/>
              <a:t>Answer: </a:t>
            </a:r>
            <a:r>
              <a:rPr lang="en-US" dirty="0" smtClean="0"/>
              <a:t>Reversible </a:t>
            </a:r>
            <a:r>
              <a:rPr dirty="0"/>
              <a:t>Change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>
          <a:xfrm>
            <a:off x="1143000" y="152400"/>
            <a:ext cx="4197246" cy="426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14800" y="457200"/>
            <a:ext cx="4343400" cy="434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76400" y="1057055"/>
            <a:ext cx="1911985" cy="18889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n-US"/>
            </a:defPPr>
            <a:lvl1pPr defTabSz="457200">
              <a:spcBef>
                <a:spcPct val="0"/>
              </a:spcBef>
              <a:buNone/>
              <a:defRPr sz="3600">
                <a:solidFill>
                  <a:srgbClr val="137095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dirty="0"/>
              <a:t>Rusting  of</a:t>
            </a:r>
          </a:p>
          <a:p>
            <a:r>
              <a:rPr dirty="0"/>
              <a:t>nails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76400" y="3478980"/>
            <a:ext cx="3051810" cy="1397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8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dirty="0"/>
              <a:t>Answer: </a:t>
            </a:r>
            <a:r>
              <a:rPr lang="en-US" dirty="0"/>
              <a:t>Irreversible</a:t>
            </a:r>
            <a:r>
              <a:rPr dirty="0"/>
              <a:t> Change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1371600"/>
            <a:ext cx="3948430" cy="56682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137095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Pen &amp; paper </a:t>
            </a:r>
            <a:r>
              <a:rPr dirty="0">
                <a:solidFill>
                  <a:srgbClr val="137095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35142" y="2795619"/>
            <a:ext cx="7891780" cy="2028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8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dirty="0"/>
              <a:t>Directions: Copy and Answer.</a:t>
            </a:r>
          </a:p>
          <a:p>
            <a:r>
              <a:rPr dirty="0"/>
              <a:t>Write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dirty="0"/>
              <a:t> if it is a</a:t>
            </a:r>
            <a:r>
              <a:rPr lang="en-US" dirty="0"/>
              <a:t> reversible </a:t>
            </a:r>
            <a:r>
              <a:rPr dirty="0"/>
              <a:t>change, and </a:t>
            </a:r>
            <a:r>
              <a:rPr lang="en-US" dirty="0">
                <a:solidFill>
                  <a:srgbClr val="FF0000"/>
                </a:solidFill>
              </a:rPr>
              <a:t>IR</a:t>
            </a:r>
            <a:r>
              <a:rPr dirty="0"/>
              <a:t> if it  is </a:t>
            </a:r>
            <a:r>
              <a:rPr dirty="0" smtClean="0"/>
              <a:t>a</a:t>
            </a:r>
            <a:r>
              <a:rPr lang="en-US" dirty="0" smtClean="0"/>
              <a:t>n</a:t>
            </a:r>
            <a:r>
              <a:rPr dirty="0" smtClean="0"/>
              <a:t> </a:t>
            </a:r>
            <a:r>
              <a:rPr lang="en-US" dirty="0"/>
              <a:t>irreversible</a:t>
            </a:r>
            <a:r>
              <a:rPr dirty="0"/>
              <a:t> change. Write your answer </a:t>
            </a:r>
            <a:r>
              <a:rPr lang="en-US" dirty="0"/>
              <a:t>i</a:t>
            </a:r>
            <a:r>
              <a:rPr dirty="0"/>
              <a:t>n  your notebook.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099" y="152400"/>
            <a:ext cx="3908038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552450" y="793242"/>
            <a:ext cx="678815" cy="0"/>
          </a:xfrm>
          <a:custGeom>
            <a:avLst/>
            <a:gdLst/>
            <a:ahLst/>
            <a:cxnLst/>
            <a:rect l="l" t="t" r="r" b="b"/>
            <a:pathLst>
              <a:path w="678815">
                <a:moveTo>
                  <a:pt x="0" y="0"/>
                </a:moveTo>
                <a:lnTo>
                  <a:pt x="678749" y="0"/>
                </a:lnTo>
              </a:path>
            </a:pathLst>
          </a:custGeom>
          <a:ln w="256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185663" y="304800"/>
            <a:ext cx="5943550" cy="3793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8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>
              <a:lnSpc>
                <a:spcPct val="220000"/>
              </a:lnSpc>
            </a:pPr>
            <a:r>
              <a:rPr sz="2400" dirty="0"/>
              <a:t>1.) melting of </a:t>
            </a:r>
            <a:r>
              <a:rPr lang="en-US" sz="2400" dirty="0"/>
              <a:t>wax</a:t>
            </a:r>
            <a:endParaRPr sz="2400" dirty="0"/>
          </a:p>
          <a:p>
            <a:pPr>
              <a:lnSpc>
                <a:spcPct val="220000"/>
              </a:lnSpc>
            </a:pPr>
            <a:r>
              <a:rPr sz="2400" dirty="0" smtClean="0"/>
              <a:t>2</a:t>
            </a:r>
            <a:r>
              <a:rPr sz="2400" dirty="0"/>
              <a:t>.) wilting of </a:t>
            </a:r>
            <a:r>
              <a:rPr lang="en-US" sz="2400" dirty="0" smtClean="0"/>
              <a:t>leaves of a </a:t>
            </a:r>
            <a:r>
              <a:rPr sz="2400" dirty="0" smtClean="0"/>
              <a:t>plant</a:t>
            </a:r>
            <a:endParaRPr sz="2400" dirty="0"/>
          </a:p>
          <a:p>
            <a:pPr>
              <a:lnSpc>
                <a:spcPct val="220000"/>
              </a:lnSpc>
            </a:pPr>
            <a:r>
              <a:rPr sz="2400" dirty="0" smtClean="0"/>
              <a:t>3</a:t>
            </a:r>
            <a:r>
              <a:rPr sz="2400" dirty="0"/>
              <a:t>.) burning of charcoal</a:t>
            </a:r>
          </a:p>
          <a:p>
            <a:pPr>
              <a:lnSpc>
                <a:spcPct val="220000"/>
              </a:lnSpc>
            </a:pPr>
            <a:r>
              <a:rPr sz="2400" dirty="0"/>
              <a:t>4.) condensation of water </a:t>
            </a:r>
            <a:r>
              <a:rPr sz="2400" dirty="0" err="1"/>
              <a:t>vapo</a:t>
            </a:r>
            <a:r>
              <a:rPr lang="en-US" sz="2400" dirty="0" err="1"/>
              <a:t>u</a:t>
            </a:r>
            <a:r>
              <a:rPr sz="2400" dirty="0" err="1"/>
              <a:t>r</a:t>
            </a:r>
            <a:r>
              <a:rPr sz="2400" dirty="0"/>
              <a:t> </a:t>
            </a:r>
            <a:endParaRPr lang="en-US" sz="2400" dirty="0" smtClean="0"/>
          </a:p>
          <a:p>
            <a:pPr>
              <a:lnSpc>
                <a:spcPct val="220000"/>
              </a:lnSpc>
            </a:pPr>
            <a:r>
              <a:rPr sz="2400" dirty="0" smtClean="0"/>
              <a:t> </a:t>
            </a:r>
            <a:r>
              <a:rPr sz="2400" dirty="0"/>
              <a:t>5.) chewing of food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2450" y="750062"/>
            <a:ext cx="678815" cy="0"/>
          </a:xfrm>
          <a:custGeom>
            <a:avLst/>
            <a:gdLst/>
            <a:ahLst/>
            <a:cxnLst/>
            <a:rect l="l" t="t" r="r" b="b"/>
            <a:pathLst>
              <a:path w="678815">
                <a:moveTo>
                  <a:pt x="0" y="0"/>
                </a:moveTo>
                <a:lnTo>
                  <a:pt x="678749" y="0"/>
                </a:lnTo>
              </a:path>
            </a:pathLst>
          </a:custGeom>
          <a:ln w="256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338063" y="304800"/>
            <a:ext cx="5638750" cy="4460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defTabSz="457200">
              <a:lnSpc>
                <a:spcPct val="2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dirty="0"/>
              <a:t>6.) decaying of human waste</a:t>
            </a:r>
          </a:p>
          <a:p>
            <a:r>
              <a:rPr dirty="0" smtClean="0"/>
              <a:t>7</a:t>
            </a:r>
            <a:r>
              <a:rPr dirty="0"/>
              <a:t>.) grinding of </a:t>
            </a:r>
            <a:r>
              <a:rPr lang="en-US" dirty="0"/>
              <a:t>wheat</a:t>
            </a:r>
            <a:endParaRPr dirty="0"/>
          </a:p>
          <a:p>
            <a:r>
              <a:rPr dirty="0"/>
              <a:t>8.) cutting of grasses </a:t>
            </a:r>
            <a:endParaRPr lang="en-US" dirty="0" smtClean="0"/>
          </a:p>
          <a:p>
            <a:r>
              <a:rPr dirty="0" smtClean="0"/>
              <a:t> </a:t>
            </a:r>
            <a:r>
              <a:rPr dirty="0"/>
              <a:t>9.)</a:t>
            </a:r>
            <a:r>
              <a:rPr lang="en-IN" dirty="0"/>
              <a:t> toasting of bread</a:t>
            </a:r>
            <a:r>
              <a:rPr dirty="0"/>
              <a:t> </a:t>
            </a:r>
            <a:endParaRPr lang="en-US" dirty="0" smtClean="0"/>
          </a:p>
          <a:p>
            <a:r>
              <a:rPr dirty="0" smtClean="0"/>
              <a:t>10</a:t>
            </a:r>
            <a:r>
              <a:rPr dirty="0"/>
              <a:t>.)</a:t>
            </a:r>
            <a:r>
              <a:rPr lang="en-IN" dirty="0"/>
              <a:t> crumpling of paper</a:t>
            </a:r>
            <a:endParaRPr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7"/>
          <a:stretch/>
        </p:blipFill>
        <p:spPr>
          <a:xfrm>
            <a:off x="1242576" y="4952999"/>
            <a:ext cx="7829725" cy="1903141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9069" y="685800"/>
            <a:ext cx="3220720" cy="56682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dirty="0">
                <a:solidFill>
                  <a:srgbClr val="137095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Assignment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42576" y="851396"/>
            <a:ext cx="8229600" cy="2396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8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Bookman Uralic"/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endParaRPr dirty="0"/>
          </a:p>
          <a:p>
            <a:r>
              <a:rPr dirty="0"/>
              <a:t>Cut-out different pictures </a:t>
            </a:r>
            <a:r>
              <a:rPr lang="en-US" dirty="0"/>
              <a:t>from</a:t>
            </a:r>
            <a:r>
              <a:rPr dirty="0"/>
              <a:t> old magazines  or newspaper</a:t>
            </a:r>
            <a:r>
              <a:rPr lang="en-US" dirty="0"/>
              <a:t>s to find</a:t>
            </a:r>
            <a:r>
              <a:rPr dirty="0"/>
              <a:t> 5 examples each of  </a:t>
            </a:r>
            <a:r>
              <a:rPr lang="en-US" dirty="0"/>
              <a:t>reversible </a:t>
            </a:r>
            <a:r>
              <a:rPr dirty="0"/>
              <a:t> and </a:t>
            </a:r>
            <a:r>
              <a:rPr lang="en-US" dirty="0"/>
              <a:t>irreversible </a:t>
            </a:r>
            <a:r>
              <a:rPr dirty="0"/>
              <a:t>Change</a:t>
            </a:r>
            <a:r>
              <a:rPr lang="en-US" dirty="0"/>
              <a:t>s and paste them in your notebook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49069" y="4864100"/>
            <a:ext cx="208279" cy="245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50" spc="-10" dirty="0">
                <a:latin typeface="UnDotum"/>
                <a:cs typeface="UnDotum"/>
              </a:rPr>
              <a:t></a:t>
            </a:r>
            <a:endParaRPr sz="1450">
              <a:latin typeface="UnDotum"/>
              <a:cs typeface="UnDot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4337163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Blackadder ITC" panose="04020505051007020D02" pitchFamily="82" charset="0"/>
              </a:rPr>
              <a:t>To be continued……</a:t>
            </a:r>
            <a:endParaRPr lang="en-IN" sz="2800" b="1" i="1" dirty="0">
              <a:latin typeface="Blackadder ITC" panose="04020505051007020D02" pitchFamily="8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6500"/>
          <a:stretch/>
        </p:blipFill>
        <p:spPr>
          <a:xfrm>
            <a:off x="534669" y="3657600"/>
            <a:ext cx="4799330" cy="153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00600" y="304800"/>
            <a:ext cx="4191000" cy="10668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omic Sans MS" panose="030F0702030302020204" pitchFamily="66" charset="0"/>
              </a:rPr>
              <a:t>Changes that take place on </a:t>
            </a:r>
            <a:r>
              <a:rPr lang="en-US" sz="3600" dirty="0" smtClean="0">
                <a:latin typeface="Comic Sans MS" panose="030F0702030302020204" pitchFamily="66" charset="0"/>
              </a:rPr>
              <a:t>their </a:t>
            </a:r>
            <a:r>
              <a:rPr lang="en-US" sz="3600" dirty="0" smtClean="0">
                <a:latin typeface="Comic Sans MS" panose="030F0702030302020204" pitchFamily="66" charset="0"/>
              </a:rPr>
              <a:t>own</a:t>
            </a:r>
            <a:endParaRPr lang="en-IN" sz="36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6" y="-1597819"/>
            <a:ext cx="4609286" cy="3805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424" y="1710812"/>
            <a:ext cx="3810000" cy="4994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12" y="2540958"/>
            <a:ext cx="4572000" cy="257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" y="2207419"/>
            <a:ext cx="2904893" cy="46432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7" y="1287966"/>
            <a:ext cx="2240720" cy="3612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65"/>
          <a:stretch/>
        </p:blipFill>
        <p:spPr>
          <a:xfrm>
            <a:off x="914400" y="4959531"/>
            <a:ext cx="8197964" cy="192820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800" y="276233"/>
            <a:ext cx="7391400" cy="56682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137095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Changes happening in your body</a:t>
            </a:r>
            <a:endParaRPr dirty="0">
              <a:solidFill>
                <a:srgbClr val="137095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idx="1"/>
          </p:nvPr>
        </p:nvSpPr>
        <p:spPr>
          <a:xfrm>
            <a:off x="2711264" y="1494323"/>
            <a:ext cx="6440170" cy="31422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" marR="1205865">
              <a:lnSpc>
                <a:spcPct val="150000"/>
              </a:lnSpc>
              <a:spcBef>
                <a:spcPts val="1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You grow in height.</a:t>
            </a:r>
            <a:endParaRPr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12700">
              <a:lnSpc>
                <a:spcPct val="150000"/>
              </a:lnSpc>
              <a:spcAft>
                <a:spcPts val="600"/>
              </a:spcAft>
            </a:pPr>
            <a:r>
              <a:rPr lang="en-US" sz="2800" spc="-5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Your nails and hair grow</a:t>
            </a:r>
            <a:r>
              <a:rPr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12700">
              <a:lnSpc>
                <a:spcPct val="150000"/>
              </a:lnSpc>
              <a:spcAft>
                <a:spcPts val="600"/>
              </a:spcAft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Your weight increases as you grow. </a:t>
            </a:r>
          </a:p>
          <a:p>
            <a:pPr marL="12700">
              <a:lnSpc>
                <a:spcPct val="150000"/>
              </a:lnSpc>
              <a:spcAft>
                <a:spcPts val="600"/>
              </a:spcAft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Your voice changes.</a:t>
            </a:r>
            <a:endParaRPr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2029" y="158926"/>
            <a:ext cx="8456931" cy="11208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137095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Can these </a:t>
            </a:r>
            <a:r>
              <a:rPr dirty="0">
                <a:solidFill>
                  <a:srgbClr val="137095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Change</a:t>
            </a:r>
            <a:r>
              <a:rPr lang="en-US" dirty="0">
                <a:solidFill>
                  <a:srgbClr val="137095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 be grouped together</a:t>
            </a:r>
            <a:endParaRPr dirty="0">
              <a:solidFill>
                <a:srgbClr val="137095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3180" y="1447800"/>
            <a:ext cx="65792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Slow &amp; fast changes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Periodic &amp; Non- </a:t>
            </a:r>
            <a:r>
              <a:rPr lang="en-IN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periodic </a:t>
            </a:r>
            <a:r>
              <a:rPr lang="en-IN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changes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Reversible &amp; Irreversible changes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Physical &amp; Chemical changes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5"/>
          <a:stretch/>
        </p:blipFill>
        <p:spPr>
          <a:xfrm>
            <a:off x="838200" y="4574858"/>
            <a:ext cx="8385495" cy="2283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"/>
          <a:stretch/>
        </p:blipFill>
        <p:spPr>
          <a:xfrm>
            <a:off x="838200" y="1828800"/>
            <a:ext cx="7924800" cy="45621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457200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37095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Different classification of changes around us</a:t>
            </a:r>
            <a:endParaRPr lang="en-IN" sz="3200" dirty="0">
              <a:solidFill>
                <a:srgbClr val="137095"/>
              </a:solidFill>
              <a:latin typeface="Comic Sans MS" panose="030F0702030302020204" pitchFamily="66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25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 txBox="1"/>
          <p:nvPr/>
        </p:nvSpPr>
        <p:spPr>
          <a:xfrm>
            <a:off x="1457048" y="152400"/>
            <a:ext cx="7763152" cy="3029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/>
            <a:r>
              <a:rPr lang="en-IN" sz="28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Slow</a:t>
            </a:r>
            <a:r>
              <a:rPr lang="en-IN" sz="2800" b="1" spc="-35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 </a:t>
            </a:r>
            <a:r>
              <a:rPr lang="en-IN" sz="2800" b="1" spc="-10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Changes</a:t>
            </a:r>
          </a:p>
          <a:p>
            <a:pPr marL="12700" marR="5080" algn="ctr"/>
            <a:endParaRPr lang="en-IN" sz="2800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  <a:cs typeface="Carlito"/>
            </a:endParaRPr>
          </a:p>
          <a:p>
            <a:pPr marL="12700" marR="5080">
              <a:lnSpc>
                <a:spcPct val="100000"/>
              </a:lnSpc>
            </a:pPr>
            <a:r>
              <a:rPr sz="2800" spc="-5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These </a:t>
            </a:r>
            <a:r>
              <a:rPr sz="2800" spc="-1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are </a:t>
            </a:r>
            <a:r>
              <a:rPr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the </a:t>
            </a:r>
            <a:r>
              <a:rPr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kind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 </a:t>
            </a:r>
            <a:r>
              <a:rPr sz="2800" spc="-5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of </a:t>
            </a:r>
            <a:r>
              <a:rPr sz="2800" spc="-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changes </a:t>
            </a:r>
            <a:r>
              <a:rPr sz="2800" spc="-1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that </a:t>
            </a:r>
            <a:r>
              <a:rPr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will </a:t>
            </a:r>
            <a:r>
              <a:rPr sz="2800" spc="-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happen </a:t>
            </a:r>
            <a:r>
              <a:rPr sz="2800" b="1" spc="-1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over </a:t>
            </a:r>
            <a:r>
              <a:rPr sz="2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a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long </a:t>
            </a:r>
            <a:r>
              <a:rPr sz="2800" b="1" spc="-5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period </a:t>
            </a:r>
            <a:r>
              <a:rPr sz="2800" b="1" spc="-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of  </a:t>
            </a:r>
            <a:r>
              <a:rPr sz="2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time </a:t>
            </a:r>
            <a:r>
              <a:rPr sz="2800" spc="-3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slowly. </a:t>
            </a:r>
            <a:r>
              <a:rPr sz="2800" spc="-15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For </a:t>
            </a:r>
            <a:r>
              <a:rPr sz="2800" spc="-1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instance, </a:t>
            </a:r>
            <a:r>
              <a:rPr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a </a:t>
            </a:r>
            <a:r>
              <a:rPr sz="2800" spc="-1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boy becoming </a:t>
            </a:r>
            <a:r>
              <a:rPr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a </a:t>
            </a:r>
            <a:r>
              <a:rPr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man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,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construction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of a house, </a:t>
            </a:r>
            <a:r>
              <a:rPr lang="en-US" sz="2800" spc="-1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ripening of fruits, growing of </a:t>
            </a:r>
            <a:r>
              <a:rPr lang="en-US" sz="2800" spc="-1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plants etc.</a:t>
            </a:r>
            <a:endParaRPr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cs typeface="Carlito"/>
            </a:endParaRPr>
          </a:p>
        </p:txBody>
      </p:sp>
      <p:sp>
        <p:nvSpPr>
          <p:cNvPr id="8" name="object 3"/>
          <p:cNvSpPr/>
          <p:nvPr/>
        </p:nvSpPr>
        <p:spPr>
          <a:xfrm>
            <a:off x="908479" y="3657600"/>
            <a:ext cx="4356195" cy="266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657600"/>
            <a:ext cx="2703556" cy="2666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371600" y="304800"/>
            <a:ext cx="7620000" cy="2339102"/>
          </a:xfrm>
        </p:spPr>
        <p:txBody>
          <a:bodyPr>
            <a:noAutofit/>
          </a:bodyPr>
          <a:lstStyle/>
          <a:p>
            <a:pPr marL="0" marR="5080" indent="0" algn="ctr">
              <a:buSzPct val="95833"/>
              <a:buNone/>
              <a:tabLst>
                <a:tab pos="120650" algn="l"/>
              </a:tabLst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Carlito"/>
              </a:rPr>
              <a:t>Fast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Carlito"/>
              </a:rPr>
              <a:t>Changes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Carlito"/>
            </a:endParaRPr>
          </a:p>
          <a:p>
            <a:pPr marL="0" marR="5080" indent="0" algn="l" rtl="0">
              <a:buSzPct val="95833"/>
              <a:buNone/>
              <a:tabLst>
                <a:tab pos="120650" algn="l"/>
              </a:tabLst>
            </a:pPr>
            <a:r>
              <a:rPr lang="en-US" sz="2400" kern="12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As </a:t>
            </a:r>
            <a:r>
              <a:rPr lang="en-US" sz="2400" kern="1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the name suggests, these changes occur </a:t>
            </a:r>
            <a:r>
              <a:rPr lang="en-US" sz="2400" kern="12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sooner than the other. </a:t>
            </a:r>
            <a:r>
              <a:rPr lang="en-US" sz="2400" kern="1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For instance</a:t>
            </a:r>
            <a:r>
              <a:rPr lang="en-US" sz="2400" b="1" kern="1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, a  batter turning into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idlis</a:t>
            </a:r>
            <a:r>
              <a:rPr lang="en-US" sz="2400" b="1" kern="12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 </a:t>
            </a:r>
            <a:r>
              <a:rPr lang="en-US" sz="2400" kern="12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(It </a:t>
            </a:r>
            <a:r>
              <a:rPr lang="en-US" sz="2400" kern="1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will take hardly a few minutes for a  liquid batter to turn into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idlis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.</a:t>
            </a:r>
            <a:r>
              <a:rPr lang="en-US" sz="2400" kern="12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), </a:t>
            </a:r>
            <a:r>
              <a:rPr lang="en-US" sz="2400" b="1" kern="12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bursting of crackers, blinking of eyes, switching on light/ fan </a:t>
            </a:r>
            <a:r>
              <a:rPr lang="en-US" sz="2400" kern="12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Carlito"/>
              </a:rPr>
              <a:t>etc.</a:t>
            </a:r>
            <a:endParaRPr lang="en-US" sz="2400" b="1" kern="12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cs typeface="Carlito"/>
            </a:endParaRPr>
          </a:p>
          <a:p>
            <a:endParaRPr lang="en-IN" sz="2400" dirty="0">
              <a:latin typeface="Comic Sans MS" panose="030F0702030302020204" pitchFamily="66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210622" y="4621766"/>
            <a:ext cx="686156" cy="324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754" y="3415384"/>
            <a:ext cx="3362846" cy="2615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86" y="3415384"/>
            <a:ext cx="2059476" cy="2909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38" y="3423537"/>
            <a:ext cx="2143125" cy="2901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748" y="3690227"/>
            <a:ext cx="2562923" cy="218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3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1162</TotalTime>
  <Words>840</Words>
  <Application>Microsoft Office PowerPoint</Application>
  <PresentationFormat>On-screen Show (4:3)</PresentationFormat>
  <Paragraphs>109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Blackadder ITC</vt:lpstr>
      <vt:lpstr>Bookman Uralic</vt:lpstr>
      <vt:lpstr>Carlito</vt:lpstr>
      <vt:lpstr>Century Gothic</vt:lpstr>
      <vt:lpstr>Comic Sans MS</vt:lpstr>
      <vt:lpstr>UnDotum</vt:lpstr>
      <vt:lpstr>Wingdings</vt:lpstr>
      <vt:lpstr>Wingdings 3</vt:lpstr>
      <vt:lpstr>Wisp</vt:lpstr>
      <vt:lpstr>CHANGES AROUND US </vt:lpstr>
      <vt:lpstr>Lets have FUN! </vt:lpstr>
      <vt:lpstr>These are some of the things you would like to change</vt:lpstr>
      <vt:lpstr>Changes that take place on their own</vt:lpstr>
      <vt:lpstr> Changes happening in your body</vt:lpstr>
      <vt:lpstr>Can these Changes be grouped together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reversible and irreversible changes?</vt:lpstr>
      <vt:lpstr>BLOWING OF A BALLOON</vt:lpstr>
      <vt:lpstr>FOLDING A PAPER TO MAKE TOY AEROPLANE  </vt:lpstr>
      <vt:lpstr>ROLLING A ROTI FROM A BALL OF DOUGH    </vt:lpstr>
      <vt:lpstr>NOW ANSWER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 ANSWER AGAIN</vt:lpstr>
      <vt:lpstr>PowerPoint Presentation</vt:lpstr>
      <vt:lpstr>DIFFERENCE BETWEEN REVERSIBLE &amp; IRREVERSIBLE CHANGES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 &amp; paper work</vt:lpstr>
      <vt:lpstr>PowerPoint Presentation</vt:lpstr>
      <vt:lpstr>PowerPoint Presentation</vt:lpstr>
      <vt:lpstr>Assignment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Lets have FUN!</dc:title>
  <dc:creator>admin</dc:creator>
  <cp:lastModifiedBy>admin</cp:lastModifiedBy>
  <cp:revision>85</cp:revision>
  <dcterms:created xsi:type="dcterms:W3CDTF">2020-06-10T12:21:32Z</dcterms:created>
  <dcterms:modified xsi:type="dcterms:W3CDTF">2020-06-16T14:11:37Z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2015-01-12T00:00:00Z</vt:filetime>
  </property>
  <property fmtid="{D5CDD505-2E9C-101B-9397-08002B2CF9AE}" pid="3" name="Creator">
    <vt:lpwstr>pdftk 1.44 - www.pdftk.com</vt:lpwstr>
  </property>
  <property fmtid="{D5CDD505-2E9C-101B-9397-08002B2CF9AE}" pid="4" name="LastSaved">
    <vt:filetime>2020-06-10T00:00:00Z</vt:filetime>
  </property>
</Properties>
</file>